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5" r:id="rId4"/>
    <p:sldId id="272" r:id="rId5"/>
    <p:sldId id="273" r:id="rId6"/>
    <p:sldId id="276" r:id="rId7"/>
    <p:sldId id="274" r:id="rId8"/>
    <p:sldId id="277" r:id="rId9"/>
    <p:sldId id="278" r:id="rId10"/>
    <p:sldId id="279" r:id="rId11"/>
    <p:sldId id="280" r:id="rId12"/>
    <p:sldId id="284" r:id="rId13"/>
    <p:sldId id="281" r:id="rId14"/>
    <p:sldId id="282" r:id="rId15"/>
    <p:sldId id="283" r:id="rId16"/>
    <p:sldId id="285" r:id="rId17"/>
    <p:sldId id="286" r:id="rId18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https://auth0.com/blog/securing-asp-dot-net-core-2-applications-with-jwts/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6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https://auth0.com/blog/securing-asp-dot-net-core-2-applications-with-jwts/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53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20-1-2019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introdu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595C-B4A9-48DA-A1A6-A4A28FB4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players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5DD9E-637F-42BF-AB32-28EAAE2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Digest</a:t>
            </a:r>
          </a:p>
          <a:p>
            <a:pPr lvl="1"/>
            <a:r>
              <a:rPr lang="nl-BE" sz="2000" dirty="0"/>
              <a:t>Replacement scheme for the basic authentication scheme</a:t>
            </a:r>
          </a:p>
          <a:p>
            <a:pPr lvl="1"/>
            <a:r>
              <a:rPr lang="nl-BE" sz="2000" dirty="0"/>
              <a:t>Server sends a random string to the client: challenge </a:t>
            </a:r>
          </a:p>
          <a:p>
            <a:pPr lvl="1"/>
            <a:r>
              <a:rPr lang="nl-BE" sz="2000" dirty="0"/>
              <a:t>The client authenticates them by sending a hash that contains a username, password and the challenge</a:t>
            </a:r>
          </a:p>
          <a:p>
            <a:pPr lvl="1"/>
            <a:endParaRPr lang="nl-BE" dirty="0"/>
          </a:p>
          <a:p>
            <a:r>
              <a:rPr lang="nl-BE" dirty="0"/>
              <a:t>Bearer</a:t>
            </a:r>
          </a:p>
          <a:p>
            <a:pPr lvl="1"/>
            <a:r>
              <a:rPr lang="nl-BE" sz="2000" dirty="0"/>
              <a:t>Most popular and secure authentication schemes</a:t>
            </a:r>
          </a:p>
          <a:p>
            <a:pPr lvl="1"/>
            <a:r>
              <a:rPr lang="nl-BE" sz="2000" dirty="0"/>
              <a:t>Makes use of bearer tokens for accessing Oauth 2.0</a:t>
            </a:r>
          </a:p>
        </p:txBody>
      </p:sp>
    </p:spTree>
    <p:extLst>
      <p:ext uri="{BB962C8B-B14F-4D97-AF65-F5344CB8AC3E}">
        <p14:creationId xmlns:p14="http://schemas.microsoft.com/office/powerpoint/2010/main" val="334445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Securing APIs</a:t>
            </a:r>
            <a:br>
              <a:rPr lang="nl-NL" dirty="0"/>
            </a:br>
            <a:r>
              <a:rPr lang="nl-BE" dirty="0"/>
              <a:t>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NL" dirty="0"/>
              <a:t>Bearer authentication scheme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0933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C54153-0648-4BD2-9BDE-EF9EC45A2BA0}"/>
              </a:ext>
            </a:extLst>
          </p:cNvPr>
          <p:cNvSpPr/>
          <p:nvPr/>
        </p:nvSpPr>
        <p:spPr>
          <a:xfrm>
            <a:off x="3842946" y="5308739"/>
            <a:ext cx="3002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sz="2000" dirty="0">
                <a:hlinkClick r:id="rId3"/>
              </a:rPr>
              <a:t>https://jwt.io/introduction/</a:t>
            </a:r>
            <a:endParaRPr lang="nl-BE" sz="2000" dirty="0"/>
          </a:p>
          <a:p>
            <a:endParaRPr lang="en-BE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6C0D-C1CC-479B-A75B-7095C56A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0688638" cy="50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494733-07AF-4A54-81BB-A7F5CB2C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Bearer authentication scheme</a:t>
            </a:r>
            <a:br>
              <a:rPr lang="nl-NL" dirty="0"/>
            </a:b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4B1BF-71D3-4585-BFE1-B02EDA94D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will make use of JSON Web Tokens (JWT)</a:t>
            </a:r>
          </a:p>
          <a:p>
            <a:pPr lvl="1"/>
            <a:r>
              <a:rPr lang="nl-BE" sz="2000" dirty="0"/>
              <a:t>Open and industry standard for representing claims</a:t>
            </a:r>
          </a:p>
          <a:p>
            <a:pPr lvl="1"/>
            <a:endParaRPr lang="nl-BE" dirty="0"/>
          </a:p>
          <a:p>
            <a:r>
              <a:rPr lang="nl-BE" dirty="0"/>
              <a:t>JWT provides a compact and self-contained way to transfer information between 2 parties as a JSON object</a:t>
            </a:r>
          </a:p>
          <a:p>
            <a:endParaRPr lang="nl-BE" dirty="0"/>
          </a:p>
          <a:p>
            <a:r>
              <a:rPr lang="nl-BE" dirty="0"/>
              <a:t>JWT consists out of 3 parts</a:t>
            </a:r>
          </a:p>
          <a:p>
            <a:pPr lvl="1"/>
            <a:r>
              <a:rPr lang="nl-BE" sz="2000" dirty="0"/>
              <a:t>Header</a:t>
            </a:r>
          </a:p>
          <a:p>
            <a:pPr lvl="1"/>
            <a:r>
              <a:rPr lang="nl-BE" sz="2000" dirty="0"/>
              <a:t>Payload</a:t>
            </a:r>
          </a:p>
          <a:p>
            <a:pPr lvl="1"/>
            <a:r>
              <a:rPr lang="nl-BE" sz="2000" dirty="0"/>
              <a:t>signature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00233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0FFA-83A1-403B-AE60-EF2BE7C4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Typical bearer authentication flow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AE307-3F6A-498F-B97C-16D6459D400F}"/>
              </a:ext>
            </a:extLst>
          </p:cNvPr>
          <p:cNvSpPr/>
          <p:nvPr/>
        </p:nvSpPr>
        <p:spPr>
          <a:xfrm>
            <a:off x="1248033" y="1180069"/>
            <a:ext cx="889687" cy="399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sz="2400" dirty="0"/>
              <a:t>Client</a:t>
            </a:r>
            <a:endParaRPr lang="en-BE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4FA34E-CB60-4ADA-8BDE-259B03A9085C}"/>
              </a:ext>
            </a:extLst>
          </p:cNvPr>
          <p:cNvCxnSpPr/>
          <p:nvPr/>
        </p:nvCxnSpPr>
        <p:spPr>
          <a:xfrm>
            <a:off x="2137720" y="1791730"/>
            <a:ext cx="636990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0B7F6F-202E-444C-AC18-21E9459E826D}"/>
              </a:ext>
            </a:extLst>
          </p:cNvPr>
          <p:cNvSpPr txBox="1"/>
          <p:nvPr/>
        </p:nvSpPr>
        <p:spPr>
          <a:xfrm>
            <a:off x="4070588" y="1439563"/>
            <a:ext cx="25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POST /api/authenticate</a:t>
            </a:r>
            <a:endParaRPr lang="en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EFBA5-42AA-4062-8670-E5CB3D42D6FC}"/>
              </a:ext>
            </a:extLst>
          </p:cNvPr>
          <p:cNvCxnSpPr>
            <a:cxnSpLocks/>
          </p:cNvCxnSpPr>
          <p:nvPr/>
        </p:nvCxnSpPr>
        <p:spPr>
          <a:xfrm flipH="1">
            <a:off x="2146873" y="2821460"/>
            <a:ext cx="641319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5E34A6-046C-42A5-9F45-1F669636FDCC}"/>
              </a:ext>
            </a:extLst>
          </p:cNvPr>
          <p:cNvSpPr txBox="1"/>
          <p:nvPr/>
        </p:nvSpPr>
        <p:spPr>
          <a:xfrm>
            <a:off x="4301528" y="238228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JWT Bearer Token</a:t>
            </a:r>
            <a:endParaRPr lang="en-B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477BDC-075F-41EF-BFA2-66056D15F095}"/>
              </a:ext>
            </a:extLst>
          </p:cNvPr>
          <p:cNvCxnSpPr>
            <a:cxnSpLocks/>
          </p:cNvCxnSpPr>
          <p:nvPr/>
        </p:nvCxnSpPr>
        <p:spPr>
          <a:xfrm flipH="1">
            <a:off x="2146873" y="4693508"/>
            <a:ext cx="641319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F0447-2E2C-43C2-BED2-F56B640C8D5A}"/>
              </a:ext>
            </a:extLst>
          </p:cNvPr>
          <p:cNvCxnSpPr/>
          <p:nvPr/>
        </p:nvCxnSpPr>
        <p:spPr>
          <a:xfrm>
            <a:off x="2137719" y="3772930"/>
            <a:ext cx="636990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ABACAC-8E32-4673-89B8-DF5D64FD03FC}"/>
              </a:ext>
            </a:extLst>
          </p:cNvPr>
          <p:cNvSpPr txBox="1"/>
          <p:nvPr/>
        </p:nvSpPr>
        <p:spPr>
          <a:xfrm>
            <a:off x="3453947" y="3333752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Authorization: Bearer &lt;JWT Token&gt;</a:t>
            </a:r>
            <a:endParaRPr lang="en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F8B93-A081-4357-8943-3E2C8218BFCF}"/>
              </a:ext>
            </a:extLst>
          </p:cNvPr>
          <p:cNvSpPr txBox="1"/>
          <p:nvPr/>
        </p:nvSpPr>
        <p:spPr>
          <a:xfrm>
            <a:off x="4775821" y="42905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200 OK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726AD-9D7B-4DDF-9E6E-3ACC7B9BAB48}"/>
              </a:ext>
            </a:extLst>
          </p:cNvPr>
          <p:cNvSpPr/>
          <p:nvPr/>
        </p:nvSpPr>
        <p:spPr>
          <a:xfrm>
            <a:off x="8550918" y="1180069"/>
            <a:ext cx="889687" cy="399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sz="2400" dirty="0"/>
              <a:t>HTTP Server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59834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0B7-629D-4E36-88E3-31932F8D4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started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C2EAA-58F6-4065-8E69-407A6538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Add authentication middleware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75E3E4-C1AB-47FB-825F-6F38E47ADE97}"/>
              </a:ext>
            </a:extLst>
          </p:cNvPr>
          <p:cNvSpPr/>
          <p:nvPr/>
        </p:nvSpPr>
        <p:spPr>
          <a:xfrm>
            <a:off x="360046" y="1548258"/>
            <a:ext cx="10128973" cy="39703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services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.AddAuthentication(JwtBearerDefaults.AuthenticationScheme)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.AddJwtBearer(options =&gt;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serverSecret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			SymmetricSecurityKey(Encoding.UTF8.GetBytes(Configuration[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"JWT:ServerSecret"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options.TokenValidationParameters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TokenValidationParameters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IssuerSigningKey = serverSecret,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ValidIssuer = Configuration[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"JWT:Issuer"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ValidAudience = Configuration[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"JWT:Audience"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services.AddMvc().SetCompatibilityVersion(CompatibilityVersion.Latest);</a:t>
            </a:r>
          </a:p>
          <a:p>
            <a:r>
              <a:rPr lang="en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61972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E734-A7C4-4E8A-A07E-00FE2BA3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Started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B4158-CC0A-4FA6-896E-BAB17C3CC8C7}"/>
              </a:ext>
            </a:extLst>
          </p:cNvPr>
          <p:cNvSpPr/>
          <p:nvPr/>
        </p:nvSpPr>
        <p:spPr>
          <a:xfrm>
            <a:off x="1525115" y="2044653"/>
            <a:ext cx="7638407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"api/[controller]"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[ApiController]</a:t>
            </a:r>
          </a:p>
          <a:p>
            <a:r>
              <a:rPr 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[Authorize]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ValuesController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ControllerBase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644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A072D-4C4D-4EBD-A483-CF602CD1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64" y="215226"/>
            <a:ext cx="7380498" cy="537509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066A034-694D-4958-AB9F-3417A22356BE}"/>
              </a:ext>
            </a:extLst>
          </p:cNvPr>
          <p:cNvSpPr/>
          <p:nvPr/>
        </p:nvSpPr>
        <p:spPr>
          <a:xfrm>
            <a:off x="7179276" y="2551670"/>
            <a:ext cx="203886" cy="4566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65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Securing APIs</a:t>
            </a:r>
            <a:br>
              <a:rPr lang="nl-NL" dirty="0"/>
            </a:br>
            <a:r>
              <a:rPr lang="nl-BE" dirty="0"/>
              <a:t>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NL" dirty="0"/>
              <a:t>Introduction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fineartamerica.com/images-medium-large/original-gangsters-public-enemies-paul-ward.jpg">
            <a:extLst>
              <a:ext uri="{FF2B5EF4-FFF2-40B4-BE49-F238E27FC236}">
                <a16:creationId xmlns:a16="http://schemas.microsoft.com/office/drawing/2014/main" id="{6B4D9B9A-C23F-4C2F-8C34-2D34E1A9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03" y="220484"/>
            <a:ext cx="7488832" cy="549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1FC013-5ECA-4817-92ED-45ED4B45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CC97D-8250-47BA-A453-685CC5AB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Not limited to authentication and authorization</a:t>
            </a:r>
          </a:p>
          <a:p>
            <a:pPr lvl="1"/>
            <a:r>
              <a:rPr lang="nl-BE" dirty="0"/>
              <a:t>But also protecting the underlying structure (dos, ddos)</a:t>
            </a:r>
          </a:p>
          <a:p>
            <a:pPr lvl="1"/>
            <a:endParaRPr lang="nl-BE" dirty="0"/>
          </a:p>
          <a:p>
            <a:r>
              <a:rPr lang="nl-BE" dirty="0"/>
              <a:t>ASP.NET Core offers a wide range of features to help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827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Securing APIs</a:t>
            </a:r>
            <a:br>
              <a:rPr lang="nl-NL" dirty="0"/>
            </a:br>
            <a:r>
              <a:rPr lang="nl-BE" dirty="0"/>
              <a:t>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NL" dirty="0"/>
              <a:t>Authentication and authorization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2636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businesstravellogue.com/files/2007/02/canada-border.jpg">
            <a:extLst>
              <a:ext uri="{FF2B5EF4-FFF2-40B4-BE49-F238E27FC236}">
                <a16:creationId xmlns:a16="http://schemas.microsoft.com/office/drawing/2014/main" id="{2B77E487-2CB8-47C7-895A-72BFFC87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07" y="593163"/>
            <a:ext cx="5616624" cy="48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8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1D449C-B3AB-4B33-84A5-6225F27D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Authentication and authorization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D7D74-2145-4119-B882-B2074BD2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Authentication</a:t>
            </a:r>
          </a:p>
          <a:p>
            <a:pPr lvl="1"/>
            <a:r>
              <a:rPr lang="nl-BE" sz="2000" dirty="0"/>
              <a:t>Process of verifying the identity</a:t>
            </a:r>
          </a:p>
          <a:p>
            <a:pPr lvl="1"/>
            <a:endParaRPr lang="nl-BE" dirty="0"/>
          </a:p>
          <a:p>
            <a:r>
              <a:rPr lang="nl-BE" dirty="0"/>
              <a:t>Authorization</a:t>
            </a:r>
          </a:p>
          <a:p>
            <a:pPr lvl="1"/>
            <a:r>
              <a:rPr lang="nl-BE" sz="2000" dirty="0"/>
              <a:t>Has the authenticated user sufficient rights to do things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21330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0FFA-83A1-403B-AE60-EF2BE7C4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Typical authentication flow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AE307-3F6A-498F-B97C-16D6459D400F}"/>
              </a:ext>
            </a:extLst>
          </p:cNvPr>
          <p:cNvSpPr/>
          <p:nvPr/>
        </p:nvSpPr>
        <p:spPr>
          <a:xfrm>
            <a:off x="1248033" y="1180069"/>
            <a:ext cx="889687" cy="399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sz="2400" dirty="0"/>
              <a:t>Client</a:t>
            </a:r>
            <a:endParaRPr lang="en-BE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4FA34E-CB60-4ADA-8BDE-259B03A9085C}"/>
              </a:ext>
            </a:extLst>
          </p:cNvPr>
          <p:cNvCxnSpPr/>
          <p:nvPr/>
        </p:nvCxnSpPr>
        <p:spPr>
          <a:xfrm>
            <a:off x="2137720" y="1791730"/>
            <a:ext cx="636990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0B7F6F-202E-444C-AC18-21E9459E826D}"/>
              </a:ext>
            </a:extLst>
          </p:cNvPr>
          <p:cNvSpPr txBox="1"/>
          <p:nvPr/>
        </p:nvSpPr>
        <p:spPr>
          <a:xfrm>
            <a:off x="4642845" y="143956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Anonymous</a:t>
            </a:r>
            <a:endParaRPr lang="en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EFBA5-42AA-4062-8670-E5CB3D42D6FC}"/>
              </a:ext>
            </a:extLst>
          </p:cNvPr>
          <p:cNvCxnSpPr>
            <a:cxnSpLocks/>
          </p:cNvCxnSpPr>
          <p:nvPr/>
        </p:nvCxnSpPr>
        <p:spPr>
          <a:xfrm flipH="1">
            <a:off x="2146873" y="2821460"/>
            <a:ext cx="64131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5E34A6-046C-42A5-9F45-1F669636FDCC}"/>
              </a:ext>
            </a:extLst>
          </p:cNvPr>
          <p:cNvSpPr txBox="1"/>
          <p:nvPr/>
        </p:nvSpPr>
        <p:spPr>
          <a:xfrm>
            <a:off x="3914753" y="2097390"/>
            <a:ext cx="2860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401: Unauthorized</a:t>
            </a:r>
          </a:p>
          <a:p>
            <a:pPr algn="ctr"/>
            <a:r>
              <a:rPr lang="nl-BE" dirty="0"/>
              <a:t>WWW-authenticate: Basic</a:t>
            </a:r>
            <a:endParaRPr lang="en-B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477BDC-075F-41EF-BFA2-66056D15F095}"/>
              </a:ext>
            </a:extLst>
          </p:cNvPr>
          <p:cNvCxnSpPr>
            <a:cxnSpLocks/>
          </p:cNvCxnSpPr>
          <p:nvPr/>
        </p:nvCxnSpPr>
        <p:spPr>
          <a:xfrm flipH="1">
            <a:off x="2146873" y="4693508"/>
            <a:ext cx="641319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F0447-2E2C-43C2-BED2-F56B640C8D5A}"/>
              </a:ext>
            </a:extLst>
          </p:cNvPr>
          <p:cNvCxnSpPr/>
          <p:nvPr/>
        </p:nvCxnSpPr>
        <p:spPr>
          <a:xfrm>
            <a:off x="2137719" y="3772930"/>
            <a:ext cx="6369907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ABACAC-8E32-4673-89B8-DF5D64FD03FC}"/>
              </a:ext>
            </a:extLst>
          </p:cNvPr>
          <p:cNvSpPr txBox="1"/>
          <p:nvPr/>
        </p:nvSpPr>
        <p:spPr>
          <a:xfrm>
            <a:off x="3879409" y="3333752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Authorization: Basic xxxxxx</a:t>
            </a:r>
            <a:endParaRPr lang="en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F8B93-A081-4357-8943-3E2C8218BFCF}"/>
              </a:ext>
            </a:extLst>
          </p:cNvPr>
          <p:cNvSpPr txBox="1"/>
          <p:nvPr/>
        </p:nvSpPr>
        <p:spPr>
          <a:xfrm>
            <a:off x="4775821" y="42905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200 OK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726AD-9D7B-4DDF-9E6E-3ACC7B9BAB48}"/>
              </a:ext>
            </a:extLst>
          </p:cNvPr>
          <p:cNvSpPr/>
          <p:nvPr/>
        </p:nvSpPr>
        <p:spPr>
          <a:xfrm>
            <a:off x="8550918" y="1180069"/>
            <a:ext cx="889687" cy="399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sz="2400" dirty="0"/>
              <a:t>HTTP Server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10013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595C-B4A9-48DA-A1A6-A4A28FB4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players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5DD9E-637F-42BF-AB32-28EAAE2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Anonymous</a:t>
            </a:r>
          </a:p>
          <a:p>
            <a:pPr lvl="1"/>
            <a:r>
              <a:rPr lang="nl-BE" sz="2000" dirty="0"/>
              <a:t>Not an authentication scheme, </a:t>
            </a:r>
          </a:p>
          <a:p>
            <a:pPr lvl="1"/>
            <a:r>
              <a:rPr lang="nl-BE" sz="2000" dirty="0"/>
              <a:t>No authentication information</a:t>
            </a:r>
          </a:p>
          <a:p>
            <a:pPr lvl="1"/>
            <a:r>
              <a:rPr lang="nl-BE" sz="2000" dirty="0"/>
              <a:t>Used to grant access to everyone</a:t>
            </a:r>
          </a:p>
          <a:p>
            <a:pPr lvl="1"/>
            <a:endParaRPr lang="nl-BE" dirty="0"/>
          </a:p>
          <a:p>
            <a:r>
              <a:rPr lang="nl-BE" dirty="0"/>
              <a:t>Basic authentication</a:t>
            </a:r>
          </a:p>
          <a:p>
            <a:pPr lvl="1"/>
            <a:r>
              <a:rPr lang="nl-BE" sz="2000" dirty="0"/>
              <a:t>Oldest scheme for authenticating users</a:t>
            </a:r>
          </a:p>
          <a:p>
            <a:pPr lvl="1"/>
            <a:r>
              <a:rPr lang="nl-BE" sz="2000" dirty="0"/>
              <a:t>String with username and password</a:t>
            </a:r>
          </a:p>
          <a:p>
            <a:pPr lvl="1"/>
            <a:r>
              <a:rPr lang="nl-BE" sz="2000" dirty="0"/>
              <a:t>Encoded as a base64 string</a:t>
            </a:r>
          </a:p>
        </p:txBody>
      </p:sp>
    </p:spTree>
    <p:extLst>
      <p:ext uri="{BB962C8B-B14F-4D97-AF65-F5344CB8AC3E}">
        <p14:creationId xmlns:p14="http://schemas.microsoft.com/office/powerpoint/2010/main" val="373263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6741</TotalTime>
  <Words>334</Words>
  <Application>Microsoft Office PowerPoint</Application>
  <PresentationFormat>Custom</PresentationFormat>
  <Paragraphs>97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Securing APIs  </vt:lpstr>
      <vt:lpstr>PowerPoint Presentation</vt:lpstr>
      <vt:lpstr>Introduction</vt:lpstr>
      <vt:lpstr>Securing APIs  </vt:lpstr>
      <vt:lpstr>PowerPoint Presentation</vt:lpstr>
      <vt:lpstr>Authentication and authorization</vt:lpstr>
      <vt:lpstr>Typical authentication flow</vt:lpstr>
      <vt:lpstr>The players</vt:lpstr>
      <vt:lpstr>The players</vt:lpstr>
      <vt:lpstr>Securing APIs  </vt:lpstr>
      <vt:lpstr>PowerPoint Presentation</vt:lpstr>
      <vt:lpstr>Bearer authentication scheme </vt:lpstr>
      <vt:lpstr>Typical bearer authentication flow</vt:lpstr>
      <vt:lpstr>Getting started</vt:lpstr>
      <vt:lpstr>Getting Started</vt:lpstr>
      <vt:lpstr>PowerPoint Presentation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86</cp:revision>
  <dcterms:created xsi:type="dcterms:W3CDTF">2016-02-10T13:35:37Z</dcterms:created>
  <dcterms:modified xsi:type="dcterms:W3CDTF">2019-01-20T11:25:13Z</dcterms:modified>
</cp:coreProperties>
</file>